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63" r:id="rId2"/>
    <p:sldId id="262" r:id="rId3"/>
    <p:sldId id="265" r:id="rId4"/>
    <p:sldId id="259" r:id="rId5"/>
    <p:sldId id="269" r:id="rId6"/>
    <p:sldId id="260" r:id="rId7"/>
    <p:sldId id="268" r:id="rId8"/>
    <p:sldId id="275" r:id="rId9"/>
    <p:sldId id="270" r:id="rId10"/>
    <p:sldId id="264" r:id="rId11"/>
    <p:sldId id="272" r:id="rId12"/>
    <p:sldId id="258" r:id="rId13"/>
    <p:sldId id="266" r:id="rId14"/>
    <p:sldId id="261" r:id="rId15"/>
    <p:sldId id="271" r:id="rId16"/>
    <p:sldId id="267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E1FF"/>
    <a:srgbClr val="E8E812"/>
    <a:srgbClr val="CCFFFF"/>
    <a:srgbClr val="CCFFCC"/>
    <a:srgbClr val="FFCCFF"/>
    <a:srgbClr val="CD1E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0" autoAdjust="0"/>
    <p:restoredTop sz="94601" autoAdjust="0"/>
  </p:normalViewPr>
  <p:slideViewPr>
    <p:cSldViewPr>
      <p:cViewPr>
        <p:scale>
          <a:sx n="68" d="100"/>
          <a:sy n="68" d="100"/>
        </p:scale>
        <p:origin x="1062" y="9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AB48B-E539-4FBE-80E7-F17864A00BAF}" type="datetimeFigureOut">
              <a:rPr lang="en-US" smtClean="0"/>
              <a:t>8/8/2024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0D3C8E-7BA5-4533-92E8-BE8CFBB9AA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534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0D3C8E-7BA5-4533-92E8-BE8CFBB9AA5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227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204AA-D303-4408-9E37-AD5534870A0C}" type="datetimeFigureOut">
              <a:rPr lang="en-US" smtClean="0"/>
              <a:t>8/8/2024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AAB2B-CDC5-4D21-92D9-41DE8CF6B6FB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204AA-D303-4408-9E37-AD5534870A0C}" type="datetimeFigureOut">
              <a:rPr lang="en-US" smtClean="0"/>
              <a:t>8/8/2024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AAB2B-CDC5-4D21-92D9-41DE8CF6B6F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204AA-D303-4408-9E37-AD5534870A0C}" type="datetimeFigureOut">
              <a:rPr lang="en-US" smtClean="0"/>
              <a:t>8/8/2024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AAB2B-CDC5-4D21-92D9-41DE8CF6B6F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204AA-D303-4408-9E37-AD5534870A0C}" type="datetimeFigureOut">
              <a:rPr lang="en-US" smtClean="0"/>
              <a:t>8/8/2024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AAB2B-CDC5-4D21-92D9-41DE8CF6B6F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204AA-D303-4408-9E37-AD5534870A0C}" type="datetimeFigureOut">
              <a:rPr lang="en-US" smtClean="0"/>
              <a:t>8/8/2024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AAB2B-CDC5-4D21-92D9-41DE8CF6B6FB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204AA-D303-4408-9E37-AD5534870A0C}" type="datetimeFigureOut">
              <a:rPr lang="en-US" smtClean="0"/>
              <a:t>8/8/2024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AAB2B-CDC5-4D21-92D9-41DE8CF6B6F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204AA-D303-4408-9E37-AD5534870A0C}" type="datetimeFigureOut">
              <a:rPr lang="en-US" smtClean="0"/>
              <a:t>8/8/2024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AAB2B-CDC5-4D21-92D9-41DE8CF6B6FB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204AA-D303-4408-9E37-AD5534870A0C}" type="datetimeFigureOut">
              <a:rPr lang="en-US" smtClean="0"/>
              <a:t>8/8/2024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AAB2B-CDC5-4D21-92D9-41DE8CF6B6F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204AA-D303-4408-9E37-AD5534870A0C}" type="datetimeFigureOut">
              <a:rPr lang="en-US" smtClean="0"/>
              <a:t>8/8/2024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AAB2B-CDC5-4D21-92D9-41DE8CF6B6F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204AA-D303-4408-9E37-AD5534870A0C}" type="datetimeFigureOut">
              <a:rPr lang="en-US" smtClean="0"/>
              <a:t>8/8/2024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AAB2B-CDC5-4D21-92D9-41DE8CF6B6FB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204AA-D303-4408-9E37-AD5534870A0C}" type="datetimeFigureOut">
              <a:rPr lang="en-US" smtClean="0"/>
              <a:t>8/8/2024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AAB2B-CDC5-4D21-92D9-41DE8CF6B6F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7F204AA-D303-4408-9E37-AD5534870A0C}" type="datetimeFigureOut">
              <a:rPr lang="en-US" smtClean="0"/>
              <a:t>8/8/2024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B9AAB2B-CDC5-4D21-92D9-41DE8CF6B6FB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Point of Care Testing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i="1" u="sng" dirty="0">
                <a:latin typeface="Arial Nova" panose="020B0504020202020204" pitchFamily="34" charset="0"/>
                <a:ea typeface="Batang" pitchFamily="18" charset="-127"/>
              </a:rPr>
              <a:t>2 Unique Patient Identification </a:t>
            </a:r>
          </a:p>
          <a:p>
            <a:pPr marL="0" indent="0" algn="ctr">
              <a:buNone/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rial Nova" panose="020B0504020202020204" pitchFamily="34" charset="0"/>
                <a:ea typeface="Batang" pitchFamily="18" charset="-127"/>
              </a:rPr>
              <a:t>Last Name, First Initial &amp; DOB or Name &amp; MR# </a:t>
            </a:r>
            <a:r>
              <a:rPr lang="en-US" sz="2800" dirty="0">
                <a:latin typeface="Arial Nova" panose="020B0504020202020204" pitchFamily="34" charset="0"/>
                <a:ea typeface="Batang" pitchFamily="18" charset="-127"/>
              </a:rPr>
              <a:t>all the time, every time!</a:t>
            </a:r>
            <a:endParaRPr lang="en-US" sz="2800" i="1" u="sng" dirty="0">
              <a:latin typeface="Arial Nova" panose="020B0504020202020204" pitchFamily="34" charset="0"/>
              <a:ea typeface="Batang" pitchFamily="18" charset="-127"/>
            </a:endParaRPr>
          </a:p>
          <a:p>
            <a:pPr marL="0" indent="0" algn="ctr">
              <a:buNone/>
            </a:pPr>
            <a:r>
              <a:rPr lang="en-US" sz="2800" b="1" i="1" u="sng" dirty="0">
                <a:latin typeface="Arial Nova" panose="020B0504020202020204" pitchFamily="34" charset="0"/>
                <a:ea typeface="Batang" pitchFamily="18" charset="-127"/>
              </a:rPr>
              <a:t>Important Quality Assurance Items</a:t>
            </a:r>
          </a:p>
          <a:p>
            <a:pPr marL="0" indent="0" algn="ctr">
              <a:buNone/>
            </a:pPr>
            <a:r>
              <a:rPr lang="en-US" sz="2800" dirty="0">
                <a:latin typeface="Arial Nova" panose="020B0504020202020204" pitchFamily="34" charset="0"/>
                <a:ea typeface="Batang" pitchFamily="18" charset="-127"/>
              </a:rPr>
              <a:t>Any QC or kit must have:</a:t>
            </a:r>
          </a:p>
          <a:p>
            <a:pPr algn="ctr"/>
            <a:r>
              <a:rPr lang="en-US" dirty="0">
                <a:latin typeface="Arial Nova" panose="020B0504020202020204" pitchFamily="34" charset="0"/>
                <a:ea typeface="Batang" pitchFamily="18" charset="-127"/>
              </a:rPr>
              <a:t>Date Opened</a:t>
            </a:r>
          </a:p>
          <a:p>
            <a:pPr algn="ctr"/>
            <a:r>
              <a:rPr lang="en-US" dirty="0">
                <a:latin typeface="Arial Nova" panose="020B0504020202020204" pitchFamily="34" charset="0"/>
                <a:ea typeface="Batang" pitchFamily="18" charset="-127"/>
              </a:rPr>
              <a:t>Initials of the Staff who opened</a:t>
            </a:r>
          </a:p>
          <a:p>
            <a:pPr algn="ctr"/>
            <a:r>
              <a:rPr lang="en-US" b="1" dirty="0">
                <a:highlight>
                  <a:srgbClr val="FFFF00"/>
                </a:highlight>
                <a:latin typeface="Arial Nova" panose="020B0504020202020204" pitchFamily="34" charset="0"/>
                <a:ea typeface="Batang" pitchFamily="18" charset="-127"/>
              </a:rPr>
              <a:t>Staff MUST record results the day they are performed</a:t>
            </a:r>
            <a:r>
              <a:rPr lang="en-US" dirty="0">
                <a:latin typeface="Arial Nova" panose="020B0504020202020204" pitchFamily="34" charset="0"/>
                <a:ea typeface="Batang" pitchFamily="18" charset="-127"/>
              </a:rPr>
              <a:t>.</a:t>
            </a:r>
          </a:p>
          <a:p>
            <a:pPr marL="0" indent="0" algn="ctr">
              <a:buNone/>
            </a:pPr>
            <a:r>
              <a:rPr lang="en-US" b="1" i="1" u="sng" dirty="0">
                <a:latin typeface="Arial Nova" panose="020B0504020202020204" pitchFamily="34" charset="0"/>
                <a:ea typeface="Batang" pitchFamily="18" charset="-127"/>
              </a:rPr>
              <a:t>Quality Control</a:t>
            </a:r>
          </a:p>
          <a:p>
            <a:pPr marL="0" indent="0" algn="ctr">
              <a:buNone/>
            </a:pPr>
            <a:r>
              <a:rPr lang="en-US" dirty="0">
                <a:latin typeface="Arial Nova" panose="020B0504020202020204" pitchFamily="34" charset="0"/>
                <a:ea typeface="Batang" pitchFamily="18" charset="-127"/>
              </a:rPr>
              <a:t>Performed According to Manufacturer’s Directions</a:t>
            </a:r>
          </a:p>
          <a:p>
            <a:pPr marL="0" indent="0" algn="ctr">
              <a:buNone/>
            </a:pPr>
            <a:endParaRPr lang="en-US" dirty="0">
              <a:latin typeface="Batang" pitchFamily="18" charset="-127"/>
              <a:ea typeface="Batang" pitchFamily="18" charset="-127"/>
            </a:endParaRPr>
          </a:p>
          <a:p>
            <a:pPr marL="0" indent="0" algn="ctr">
              <a:buNone/>
            </a:pPr>
            <a:endParaRPr lang="en-US" dirty="0">
              <a:latin typeface="Batang" pitchFamily="18" charset="-127"/>
              <a:ea typeface="Batang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057396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C4E98-6D68-4947-B648-A34927741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582" y="533399"/>
            <a:ext cx="8229600" cy="990600"/>
          </a:xfrm>
        </p:spPr>
        <p:txBody>
          <a:bodyPr/>
          <a:lstStyle/>
          <a:p>
            <a:r>
              <a:rPr lang="en-US" dirty="0"/>
              <a:t>DCA Vantage A1c Analyzer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D0A56-146B-4C62-B984-CFBF671D69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43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600" dirty="0"/>
              <a:t>A1c Cartridges MTI#:  0032798</a:t>
            </a:r>
          </a:p>
          <a:p>
            <a:pPr marL="0" indent="0">
              <a:buNone/>
            </a:pPr>
            <a:r>
              <a:rPr lang="en-US" sz="1600" dirty="0"/>
              <a:t>NOVA-One QC MTI#:  0017774</a:t>
            </a:r>
          </a:p>
          <a:p>
            <a:pPr marL="0" indent="0">
              <a:buNone/>
            </a:pPr>
            <a:r>
              <a:rPr lang="en-US" sz="1600" dirty="0"/>
              <a:t>DCA Paper MTI#:  0016611</a:t>
            </a:r>
          </a:p>
          <a:p>
            <a:pPr marL="0" indent="0">
              <a:buNone/>
            </a:pPr>
            <a:r>
              <a:rPr lang="en-US" sz="1400" dirty="0"/>
              <a:t>Other maintenance items – please reach out to Point of Care Coord</a:t>
            </a:r>
            <a:r>
              <a:rPr lang="en-US" sz="1600" dirty="0"/>
              <a:t>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1030" name="Picture 6" descr="Siemens DCA Vantage 4DCAPLACE3 Hemoglobin A1c Analyzer Placement Program">
            <a:extLst>
              <a:ext uri="{FF2B5EF4-FFF2-40B4-BE49-F238E27FC236}">
                <a16:creationId xmlns:a16="http://schemas.microsoft.com/office/drawing/2014/main" id="{1ABD7AA6-81FE-47CF-AB00-E50997646B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5093" y="566737"/>
            <a:ext cx="2219325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4">
            <a:extLst>
              <a:ext uri="{FF2B5EF4-FFF2-40B4-BE49-F238E27FC236}">
                <a16:creationId xmlns:a16="http://schemas.microsoft.com/office/drawing/2014/main" id="{C8E3F0C9-D2B5-40EF-9962-BEF15D80E34F}"/>
              </a:ext>
            </a:extLst>
          </p:cNvPr>
          <p:cNvSpPr txBox="1">
            <a:spLocks/>
          </p:cNvSpPr>
          <p:nvPr/>
        </p:nvSpPr>
        <p:spPr>
          <a:xfrm>
            <a:off x="533400" y="2743200"/>
            <a:ext cx="8229600" cy="373380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A1c Kit stability – Refrigerator temp – Expiration on Box ; Room Temperature – 3 months (record the new expiration on the top of the box.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Calibration – before starting a new lot number of kit you must swipe the calibration barcode found in the box.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Upon receipt of the kits, check the temperature indicator located on the front of the carton. If the indicator dot is </a:t>
            </a: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DO NOT use the cartridges. Contact the POCC for replacement.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QC – each new lot #, new shipment even if the same lot #, new operator, test results or storage of kits is questionable.  </a:t>
            </a: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LEVEL </a:t>
            </a:r>
            <a:r>
              <a:rPr lang="en-US" sz="1400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 30 DAYS a box is at ROOM TEMP.</a:t>
            </a:r>
          </a:p>
          <a:p>
            <a:pPr marL="0" indent="0"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MUST start begin the test within </a:t>
            </a:r>
            <a:r>
              <a:rPr lang="en-US" sz="14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5 minutes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of filling the capillary holder with sample.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Perform all necessary maintenance listed in the Events Notification screen on the Home Screen.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CCBCE55-A01C-4580-BC74-FC2676B8DC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14743" y="4237966"/>
            <a:ext cx="1209675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073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480A2-BF5E-4AB5-A3CF-B31336977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HBA1c </a:t>
            </a:r>
            <a:br>
              <a:rPr lang="en-US" dirty="0"/>
            </a:br>
            <a:r>
              <a:rPr lang="en-US" sz="1800" dirty="0"/>
              <a:t>Mnemonic:  POC Hemoglobin A1c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FD5225E-8F0C-4762-8D10-473BA91EC2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2112" y="1600200"/>
            <a:ext cx="6299775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7692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848600" cy="762000"/>
          </a:xfrm>
        </p:spPr>
        <p:txBody>
          <a:bodyPr/>
          <a:lstStyle/>
          <a:p>
            <a:pPr algn="ctr"/>
            <a:r>
              <a:rPr lang="en-US" sz="3600" dirty="0">
                <a:solidFill>
                  <a:srgbClr val="00B0F0"/>
                </a:solidFill>
              </a:rPr>
              <a:t>Immunocard Strep A  A</a:t>
            </a:r>
            <a:r>
              <a:rPr lang="en-US" sz="3600" cap="none" dirty="0">
                <a:solidFill>
                  <a:srgbClr val="00B0F0"/>
                </a:solidFill>
              </a:rPr>
              <a:t>g</a:t>
            </a:r>
            <a:r>
              <a:rPr lang="en-US" sz="3600" dirty="0">
                <a:solidFill>
                  <a:srgbClr val="00B0F0"/>
                </a:solidFill>
              </a:rPr>
              <a:t> Kit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3124200"/>
            <a:ext cx="8077200" cy="3352800"/>
          </a:xfrm>
          <a:solidFill>
            <a:srgbClr val="CCFFFF"/>
          </a:solidFill>
        </p:spPr>
        <p:txBody>
          <a:bodyPr>
            <a:normAutofit fontScale="85000" lnSpcReduction="10000"/>
          </a:bodyPr>
          <a:lstStyle/>
          <a:p>
            <a:r>
              <a:rPr lang="en-US" sz="2000" dirty="0"/>
              <a:t>External QC (Positive and Negative Controls in Kit) vs. Internal QC (Quality Control Monitors on the Strips)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600" dirty="0">
                <a:solidFill>
                  <a:srgbClr val="00B0F0"/>
                </a:solidFill>
              </a:rPr>
              <a:t>External QC </a:t>
            </a:r>
            <a:r>
              <a:rPr lang="en-US" sz="1600" dirty="0"/>
              <a:t>~ new lot number, new shipment -same lot number, new operator, invalid test, storage questionable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600" dirty="0">
                <a:solidFill>
                  <a:srgbClr val="00B0F0"/>
                </a:solidFill>
              </a:rPr>
              <a:t>Internal QC </a:t>
            </a:r>
            <a:r>
              <a:rPr lang="en-US" sz="1600" dirty="0"/>
              <a:t>~ assessed every test = line at T &amp; clear background</a:t>
            </a:r>
          </a:p>
          <a:p>
            <a:endParaRPr lang="en-US" sz="2000" dirty="0"/>
          </a:p>
          <a:p>
            <a:r>
              <a:rPr lang="en-US" sz="2000" dirty="0"/>
              <a:t>Collect specimen using double swabs.</a:t>
            </a:r>
          </a:p>
          <a:p>
            <a:endParaRPr lang="en-US" sz="2000" dirty="0"/>
          </a:p>
          <a:p>
            <a:r>
              <a:rPr lang="en-US" sz="2000" dirty="0"/>
              <a:t>Kit and associated reagent stability~ until the expiration date on box.</a:t>
            </a:r>
          </a:p>
          <a:p>
            <a:endParaRPr lang="en-US" sz="2000" dirty="0"/>
          </a:p>
          <a:p>
            <a:r>
              <a:rPr lang="en-US" sz="2000" b="1" dirty="0">
                <a:solidFill>
                  <a:srgbClr val="FF0000"/>
                </a:solidFill>
              </a:rPr>
              <a:t>Negative </a:t>
            </a:r>
            <a:r>
              <a:rPr lang="en-US" sz="2000" dirty="0"/>
              <a:t>Rapid Tests </a:t>
            </a:r>
            <a:r>
              <a:rPr lang="en-US" sz="2000" u="sng" dirty="0"/>
              <a:t>on adolescent &amp; Pedi patients </a:t>
            </a:r>
            <a:r>
              <a:rPr lang="en-US" sz="2000" b="1" u="sng" dirty="0"/>
              <a:t>MUST</a:t>
            </a:r>
            <a:r>
              <a:rPr lang="en-US" sz="2000" b="1" dirty="0"/>
              <a:t> </a:t>
            </a:r>
            <a:r>
              <a:rPr lang="en-US" sz="2000" dirty="0"/>
              <a:t>be sent to the lab for confirmatory PCR test ~ </a:t>
            </a:r>
            <a:r>
              <a:rPr lang="en-US" sz="2000" i="1" dirty="0"/>
              <a:t>STREP (GROUP A) PCR or Strep Culture.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A7E777B-D7F9-4DC0-8323-2533054F36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828800"/>
            <a:ext cx="2011680" cy="105312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B7964F5-2126-4497-A244-D21D577C0A04}"/>
              </a:ext>
            </a:extLst>
          </p:cNvPr>
          <p:cNvSpPr txBox="1"/>
          <p:nvPr/>
        </p:nvSpPr>
        <p:spPr>
          <a:xfrm>
            <a:off x="871537" y="1554540"/>
            <a:ext cx="449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Meridian ImmunoCard Stat! Strep A Kit</a:t>
            </a:r>
          </a:p>
          <a:p>
            <a:pPr algn="ctr"/>
            <a:endParaRPr lang="en-US" sz="1600" b="1" i="1" dirty="0">
              <a:highlight>
                <a:srgbClr val="FFFF00"/>
              </a:highlight>
            </a:endParaRPr>
          </a:p>
          <a:p>
            <a:pPr algn="ctr"/>
            <a:r>
              <a:rPr lang="en-US" sz="1600" b="1" i="1" dirty="0">
                <a:highlight>
                  <a:srgbClr val="FFFF00"/>
                </a:highlight>
              </a:rPr>
              <a:t>Email Mimi Casavant first if there are free kits available they will be sent via courier</a:t>
            </a:r>
            <a:r>
              <a:rPr lang="en-US" sz="1600" dirty="0"/>
              <a:t>.</a:t>
            </a:r>
          </a:p>
          <a:p>
            <a:pPr algn="ctr"/>
            <a:endParaRPr lang="en-US" sz="1600" dirty="0"/>
          </a:p>
          <a:p>
            <a:pPr algn="ctr"/>
            <a:r>
              <a:rPr lang="en-US" sz="1600" dirty="0"/>
              <a:t>Strep Kit MTI#:  0035723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0493A7A-C16A-49EF-8778-F7B0D77B71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7337" y="4584372"/>
            <a:ext cx="1457325" cy="26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7679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703FE-E830-4F2E-A423-3A4B45951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Strep Group A</a:t>
            </a:r>
            <a:br>
              <a:rPr lang="en-US" dirty="0"/>
            </a:br>
            <a:r>
              <a:rPr lang="en-US" sz="2000" dirty="0"/>
              <a:t>Mnemonic:  POC Group A Strep</a:t>
            </a:r>
            <a:endParaRPr lang="en-US" sz="1800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90DCD19-8297-454B-8FA8-B1E8702929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43948" y="1600200"/>
            <a:ext cx="5456104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3861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848600" cy="923330"/>
          </a:xfrm>
        </p:spPr>
        <p:txBody>
          <a:bodyPr/>
          <a:lstStyle/>
          <a:p>
            <a:pPr algn="ctr"/>
            <a:r>
              <a:rPr lang="en-US" sz="3200" dirty="0"/>
              <a:t>Multistix urine Dipsticks </a:t>
            </a:r>
            <a:br>
              <a:rPr lang="en-US" sz="3200" dirty="0"/>
            </a:br>
            <a:r>
              <a:rPr lang="en-US" sz="3200" dirty="0"/>
              <a:t>Manual &amp; Clinitek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04800" y="2823866"/>
            <a:ext cx="8426060" cy="3780193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sz="1450" dirty="0"/>
              <a:t>External QC~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50" dirty="0"/>
              <a:t>Every bottle of strips.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50" b="1" dirty="0">
                <a:solidFill>
                  <a:srgbClr val="002060"/>
                </a:solidFill>
              </a:rPr>
              <a:t>When strip bottle open &gt; 30 days.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50" dirty="0">
                <a:solidFill>
                  <a:schemeClr val="tx1"/>
                </a:solidFill>
              </a:rPr>
              <a:t>Cap left of the strip bottle.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50" dirty="0">
                <a:solidFill>
                  <a:schemeClr val="tx1"/>
                </a:solidFill>
              </a:rPr>
              <a:t>New operator.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50" dirty="0">
                <a:solidFill>
                  <a:schemeClr val="tx1"/>
                </a:solidFill>
              </a:rPr>
              <a:t>When results do not correlate with patient’s condition.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50" dirty="0">
                <a:solidFill>
                  <a:schemeClr val="tx1"/>
                </a:solidFill>
              </a:rPr>
              <a:t>When Strip integrity is in question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  <a:p>
            <a:r>
              <a:rPr lang="en-US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MAKE New QC Sheets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when starting a new lot number of Dropper Plus QC ~ </a:t>
            </a:r>
            <a:r>
              <a:rPr lang="en-US" sz="1800" b="1" i="1" u="sng" dirty="0">
                <a:solidFill>
                  <a:srgbClr val="FFFF00"/>
                </a:solidFill>
                <a:highlight>
                  <a:srgbClr val="0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Highlight </a:t>
            </a: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ranges  listed in the Dropper Plus Package insert on the QC log. Easier to see if a result is out of range. If a QC is not within range, circle and repeat it!</a:t>
            </a:r>
          </a:p>
          <a:p>
            <a:pPr algn="ctr"/>
            <a:endParaRPr lang="en-US" sz="18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8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Maintenance 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 be performed and recorded each day of patient testing!</a:t>
            </a:r>
          </a:p>
          <a:p>
            <a:endParaRPr lang="en-US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5300"/>
            <a:ext cx="19050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789663"/>
            <a:ext cx="1626898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9F24330-C3B1-4645-AC0C-5AC963769F6B}"/>
              </a:ext>
            </a:extLst>
          </p:cNvPr>
          <p:cNvSpPr txBox="1"/>
          <p:nvPr/>
        </p:nvSpPr>
        <p:spPr>
          <a:xfrm>
            <a:off x="2971800" y="1900536"/>
            <a:ext cx="37659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Urine Dipsticks MTI#:  0000800</a:t>
            </a:r>
          </a:p>
          <a:p>
            <a:r>
              <a:rPr lang="en-US" dirty="0"/>
              <a:t>Quantimetrix QC MTI#:  0029989</a:t>
            </a:r>
          </a:p>
          <a:p>
            <a:r>
              <a:rPr lang="en-US" dirty="0"/>
              <a:t>Clinitek Paper MTI#:  0016611</a:t>
            </a:r>
          </a:p>
        </p:txBody>
      </p:sp>
    </p:spTree>
    <p:extLst>
      <p:ext uri="{BB962C8B-B14F-4D97-AF65-F5344CB8AC3E}">
        <p14:creationId xmlns:p14="http://schemas.microsoft.com/office/powerpoint/2010/main" val="26989262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4328A-7DE0-4319-9355-C8AD58C6E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Urinalysis Clinitek</a:t>
            </a:r>
            <a:br>
              <a:rPr lang="en-US" dirty="0"/>
            </a:br>
            <a:r>
              <a:rPr lang="en-US" sz="2000" dirty="0"/>
              <a:t>Mnemonic:  POC Urinalysis Clinitek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C13CEA2-5E6C-4EBD-B674-3FAD6E5067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05870" y="1600200"/>
            <a:ext cx="573226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8776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D4C85-EC95-4F32-82C4-EEB2C370A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Urinalysis Manual</a:t>
            </a:r>
            <a:br>
              <a:rPr lang="en-US" dirty="0"/>
            </a:br>
            <a:r>
              <a:rPr lang="en-US" sz="1800" dirty="0"/>
              <a:t>Mnemonic:  POC Urinalysis Manual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634C7F8-7734-4649-B8FC-890183F824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3500" y="1600200"/>
            <a:ext cx="6056999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3773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18908-D72A-4E60-9351-B0B94E7D1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Urinalysis w/ Micro</a:t>
            </a:r>
            <a:br>
              <a:rPr lang="en-US" dirty="0"/>
            </a:br>
            <a:r>
              <a:rPr lang="en-US" sz="1800" dirty="0"/>
              <a:t>Mnemonic:  POC Urinalysis w/Micro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09A8B60-ECFA-47AF-A5B5-6AACBFB3F9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37926" y="1600200"/>
            <a:ext cx="5268148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7145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E50AB-A846-4E0C-B194-6EC64DE09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Urinalysis w/ Micro (continued)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E32B0A9-765F-4A3D-81FB-2BB7214E23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12720" y="1600200"/>
            <a:ext cx="531856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788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848600" cy="1676401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Contour Glucometer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3464689"/>
            <a:ext cx="8153400" cy="2971800"/>
          </a:xfrm>
          <a:solidFill>
            <a:srgbClr val="E1E1FF"/>
          </a:solidFill>
        </p:spPr>
        <p:txBody>
          <a:bodyPr>
            <a:normAutofit fontScale="85000" lnSpcReduction="10000"/>
          </a:bodyPr>
          <a:lstStyle/>
          <a:p>
            <a:r>
              <a:rPr lang="en-US" sz="1700" dirty="0"/>
              <a:t>QC must be performed </a:t>
            </a:r>
            <a:r>
              <a:rPr lang="en-US" sz="1700" b="1" i="1" u="sng" dirty="0"/>
              <a:t>everyday patient testing </a:t>
            </a:r>
            <a:r>
              <a:rPr lang="en-US" sz="1700" dirty="0"/>
              <a:t>is performed!</a:t>
            </a:r>
          </a:p>
          <a:p>
            <a:endParaRPr lang="en-US" sz="1700" b="1" i="1" dirty="0">
              <a:solidFill>
                <a:srgbClr val="7030A0"/>
              </a:solidFill>
            </a:endParaRPr>
          </a:p>
          <a:p>
            <a:r>
              <a:rPr lang="en-US" sz="1700" b="1" i="1" dirty="0">
                <a:solidFill>
                  <a:srgbClr val="7030A0"/>
                </a:solidFill>
              </a:rPr>
              <a:t>Bayer Quality Control</a:t>
            </a:r>
            <a:r>
              <a:rPr lang="en-US" sz="1700" b="1" dirty="0">
                <a:solidFill>
                  <a:srgbClr val="7030A0"/>
                </a:solidFill>
              </a:rPr>
              <a:t> </a:t>
            </a:r>
            <a:r>
              <a:rPr lang="en-US" sz="1700" dirty="0"/>
              <a:t>solution stability ~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700" dirty="0"/>
              <a:t> 6 months from the date opened. </a:t>
            </a:r>
            <a:r>
              <a:rPr lang="en-US" sz="1700" b="1" i="1" dirty="0"/>
              <a:t>Record</a:t>
            </a:r>
            <a:r>
              <a:rPr lang="en-US" sz="1700" i="1" dirty="0"/>
              <a:t> the new expiration date </a:t>
            </a:r>
            <a:r>
              <a:rPr lang="en-US" sz="1700" dirty="0"/>
              <a:t>on bottle.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700" dirty="0"/>
              <a:t>Record the </a:t>
            </a:r>
            <a:r>
              <a:rPr lang="en-US" sz="1700" b="1" i="1" dirty="0"/>
              <a:t>new expiration date in the QC log book. </a:t>
            </a:r>
            <a:r>
              <a:rPr lang="en-US" sz="1700" b="1" i="1" u="sng" dirty="0"/>
              <a:t>Do not record the original expiration on the bottle.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700" dirty="0">
                <a:solidFill>
                  <a:srgbClr val="00B050"/>
                </a:solidFill>
              </a:rPr>
              <a:t>Ranges for Low, Normal and High are on the bottom of the strip box – don’t throw it away!!</a:t>
            </a:r>
          </a:p>
          <a:p>
            <a:r>
              <a:rPr lang="en-US" sz="1700" b="1" i="1" dirty="0">
                <a:solidFill>
                  <a:srgbClr val="7030A0"/>
                </a:solidFill>
              </a:rPr>
              <a:t>Bayer Testing Strips stability:  </a:t>
            </a:r>
            <a:r>
              <a:rPr lang="en-US" sz="1700" dirty="0">
                <a:solidFill>
                  <a:srgbClr val="FF0000"/>
                </a:solidFill>
              </a:rPr>
              <a:t>Unopened and open strips are good until the expiration date on the bottle as long as the cap is snapped shut and room temperature is maintained.</a:t>
            </a:r>
          </a:p>
          <a:p>
            <a:endParaRPr lang="en-US" sz="1700" dirty="0">
              <a:solidFill>
                <a:srgbClr val="0070C0"/>
              </a:solidFill>
            </a:endParaRPr>
          </a:p>
          <a:p>
            <a:r>
              <a:rPr lang="en-US" sz="1700" b="1" i="1" u="sng" dirty="0">
                <a:solidFill>
                  <a:srgbClr val="0070C0"/>
                </a:solidFill>
              </a:rPr>
              <a:t>Critical Values </a:t>
            </a:r>
            <a:r>
              <a:rPr lang="en-US" sz="1700" b="1" dirty="0">
                <a:solidFill>
                  <a:srgbClr val="0070C0"/>
                </a:solidFill>
              </a:rPr>
              <a:t>must be repeated and given to the provider: &lt;40 &amp; &gt;400 mg/dL</a:t>
            </a:r>
          </a:p>
          <a:p>
            <a:endParaRPr lang="en-US" sz="1700" i="1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78734"/>
            <a:ext cx="762000" cy="151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AutoShape 5" descr="Image result for contour meter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828800"/>
            <a:ext cx="1705407" cy="1705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BC36454-6E00-41FC-AB2B-6895F68C0F71}"/>
              </a:ext>
            </a:extLst>
          </p:cNvPr>
          <p:cNvSpPr txBox="1"/>
          <p:nvPr/>
        </p:nvSpPr>
        <p:spPr>
          <a:xfrm>
            <a:off x="914400" y="2286001"/>
            <a:ext cx="579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Bayer Glucometer Strips MTI#:  0019647</a:t>
            </a:r>
          </a:p>
          <a:p>
            <a:r>
              <a:rPr lang="en-US" dirty="0"/>
              <a:t>Bayer Low QC MTI#:  0019777</a:t>
            </a:r>
          </a:p>
          <a:p>
            <a:r>
              <a:rPr lang="en-US" dirty="0"/>
              <a:t>Bayer High QC MTI#:  0019778</a:t>
            </a:r>
          </a:p>
          <a:p>
            <a:r>
              <a:rPr lang="en-US" dirty="0"/>
              <a:t>Lancets MTI#:  0019624</a:t>
            </a:r>
          </a:p>
        </p:txBody>
      </p:sp>
    </p:spTree>
    <p:extLst>
      <p:ext uri="{BB962C8B-B14F-4D97-AF65-F5344CB8AC3E}">
        <p14:creationId xmlns:p14="http://schemas.microsoft.com/office/powerpoint/2010/main" val="1975663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880B3-CB43-45C0-B553-C2C907325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Glucose</a:t>
            </a:r>
            <a:br>
              <a:rPr lang="en-US" dirty="0"/>
            </a:br>
            <a:r>
              <a:rPr lang="en-US" sz="1600" dirty="0"/>
              <a:t>Mnemonic:  POC Blood Glucose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3A0BA93-2E34-495F-AA7B-6D1212F6A6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0" y="1676400"/>
            <a:ext cx="4906854" cy="398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444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0" y="1066800"/>
            <a:ext cx="7848600" cy="346941"/>
          </a:xfrm>
        </p:spPr>
        <p:txBody>
          <a:bodyPr/>
          <a:lstStyle/>
          <a:p>
            <a:pPr algn="ctr"/>
            <a:br>
              <a:rPr lang="en-US" sz="4400" dirty="0">
                <a:solidFill>
                  <a:srgbClr val="00B050"/>
                </a:solidFill>
              </a:rPr>
            </a:br>
            <a:br>
              <a:rPr lang="en-US" sz="4400" dirty="0">
                <a:solidFill>
                  <a:srgbClr val="00B050"/>
                </a:solidFill>
              </a:rPr>
            </a:br>
            <a:br>
              <a:rPr lang="en-US" sz="4400" dirty="0">
                <a:solidFill>
                  <a:srgbClr val="00B050"/>
                </a:solidFill>
              </a:rPr>
            </a:br>
            <a:r>
              <a:rPr lang="en-US" sz="2800" dirty="0">
                <a:solidFill>
                  <a:srgbClr val="00B050"/>
                </a:solidFill>
              </a:rPr>
              <a:t>Sofia 2 influenza  A&amp;B</a:t>
            </a:r>
            <a:br>
              <a:rPr lang="en-US" sz="2800" dirty="0">
                <a:solidFill>
                  <a:srgbClr val="00B050"/>
                </a:solidFill>
              </a:rPr>
            </a:br>
            <a:r>
              <a:rPr lang="en-US" sz="2800" dirty="0">
                <a:solidFill>
                  <a:srgbClr val="00B050"/>
                </a:solidFill>
              </a:rPr>
              <a:t>SARS COVID AG, SARS + Flu AG Dual test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0" y="3429000"/>
            <a:ext cx="7543800" cy="3200400"/>
          </a:xfrm>
          <a:solidFill>
            <a:srgbClr val="CCFFCC"/>
          </a:solidFill>
        </p:spPr>
        <p:txBody>
          <a:bodyPr>
            <a:normAutofit fontScale="92500" lnSpcReduction="10000"/>
          </a:bodyPr>
          <a:lstStyle/>
          <a:p>
            <a:r>
              <a:rPr lang="en-US" sz="1600" b="1" dirty="0"/>
              <a:t>External QC</a:t>
            </a:r>
            <a:r>
              <a:rPr lang="en-US" sz="1600" dirty="0"/>
              <a:t>~ Positive &amp; Negative Swabs in each box.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600" dirty="0"/>
              <a:t>Each new lot number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600" dirty="0"/>
              <a:t>New shipment same lot number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600" dirty="0"/>
              <a:t>New operator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600" dirty="0"/>
              <a:t>Invalid QC needs to repeated</a:t>
            </a:r>
          </a:p>
          <a:p>
            <a:r>
              <a:rPr lang="en-US" sz="1600" b="1" dirty="0"/>
              <a:t>Recording QC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600" dirty="0"/>
              <a:t>Multiple boxes of the same lot received in same shipment ~only have to perform QC on one box which is valid for all boxes.</a:t>
            </a:r>
          </a:p>
          <a:p>
            <a:r>
              <a:rPr lang="en-US" sz="1600" b="1" dirty="0"/>
              <a:t>Recording Patient Results: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Each Flu is either Positive or Negative, Control Acceptable.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SARS is either Presumptive Negative or Positive, Control Acceptable</a:t>
            </a:r>
          </a:p>
          <a:p>
            <a:r>
              <a:rPr lang="en-US" sz="1600" dirty="0"/>
              <a:t>Calibration – </a:t>
            </a:r>
            <a:r>
              <a:rPr lang="en-US" sz="1600" dirty="0">
                <a:solidFill>
                  <a:srgbClr val="00B050"/>
                </a:solidFill>
              </a:rPr>
              <a:t>every 30 days with calibration cassette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057400"/>
            <a:ext cx="2238375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DF9FFA8-BED3-4294-A40F-7567D916E4FB}"/>
              </a:ext>
            </a:extLst>
          </p:cNvPr>
          <p:cNvSpPr txBox="1"/>
          <p:nvPr/>
        </p:nvSpPr>
        <p:spPr>
          <a:xfrm>
            <a:off x="990600" y="1741632"/>
            <a:ext cx="7162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SARS Ag Kit </a:t>
            </a:r>
            <a:r>
              <a:rPr lang="en-US" sz="1400" dirty="0"/>
              <a:t>Meditech Item Number: 0033475 – EXPRESS CARE ONLY</a:t>
            </a:r>
          </a:p>
          <a:p>
            <a:r>
              <a:rPr lang="en-US" dirty="0">
                <a:highlight>
                  <a:srgbClr val="FFFF00"/>
                </a:highlight>
              </a:rPr>
              <a:t>Flu A&amp;B Ag Kit </a:t>
            </a:r>
            <a:r>
              <a:rPr lang="en-US" sz="1400" dirty="0">
                <a:highlight>
                  <a:srgbClr val="FFFF00"/>
                </a:highlight>
              </a:rPr>
              <a:t>MTI#: 0027980 </a:t>
            </a:r>
          </a:p>
          <a:p>
            <a:r>
              <a:rPr lang="en-US" dirty="0"/>
              <a:t>Flu/SARS Combo </a:t>
            </a:r>
            <a:r>
              <a:rPr lang="en-US" sz="1400" dirty="0"/>
              <a:t>Kit MTI#: 0033897 – EXPRESS CARE ONLY</a:t>
            </a:r>
          </a:p>
          <a:p>
            <a:r>
              <a:rPr lang="en-US" sz="1400" dirty="0"/>
              <a:t>RSV Kit MTI#: EXPRESS CARE ONLY</a:t>
            </a:r>
          </a:p>
          <a:p>
            <a:endParaRPr lang="en-US" sz="1400" dirty="0"/>
          </a:p>
          <a:p>
            <a:r>
              <a:rPr lang="en-US" sz="1400" dirty="0"/>
              <a:t>Calibration Cassettes – Supplied by Point of Care Department</a:t>
            </a:r>
          </a:p>
        </p:txBody>
      </p:sp>
    </p:spTree>
    <p:extLst>
      <p:ext uri="{BB962C8B-B14F-4D97-AF65-F5344CB8AC3E}">
        <p14:creationId xmlns:p14="http://schemas.microsoft.com/office/powerpoint/2010/main" val="3849297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B5231-7802-4211-89DD-02C2934CC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Flu A&amp;B</a:t>
            </a:r>
            <a:br>
              <a:rPr lang="en-US" dirty="0"/>
            </a:br>
            <a:r>
              <a:rPr lang="en-US" sz="1800" dirty="0"/>
              <a:t>Mnemonic:  POC FLU AB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58E94F6-DA52-4A38-B987-DF0FFA61D2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02868" y="1600200"/>
            <a:ext cx="5538264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467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914401"/>
            <a:ext cx="7848600" cy="762000"/>
          </a:xfrm>
        </p:spPr>
        <p:txBody>
          <a:bodyPr/>
          <a:lstStyle/>
          <a:p>
            <a:pPr algn="ctr"/>
            <a:r>
              <a:rPr lang="en-US" sz="4400" dirty="0">
                <a:solidFill>
                  <a:srgbClr val="CD1EF0"/>
                </a:solidFill>
              </a:rPr>
              <a:t>Sure-vue hCG urine test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04800" y="3505200"/>
            <a:ext cx="8229600" cy="3048000"/>
          </a:xfrm>
          <a:solidFill>
            <a:srgbClr val="FFCCFF"/>
          </a:solidFill>
        </p:spPr>
        <p:txBody>
          <a:bodyPr>
            <a:normAutofit fontScale="62500" lnSpcReduction="20000"/>
          </a:bodyPr>
          <a:lstStyle/>
          <a:p>
            <a:r>
              <a:rPr lang="en-US" sz="2900" b="1" i="1" dirty="0"/>
              <a:t>External QC vs. Internal QC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900" dirty="0"/>
              <a:t>External QC ~ new lot number, new shipment, same lot number, new operator, invalid test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900" u="sng" dirty="0"/>
              <a:t>EVERY 30 DAYS </a:t>
            </a:r>
            <a:r>
              <a:rPr lang="en-US" sz="2900" dirty="0"/>
              <a:t>the kit is open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900" dirty="0"/>
              <a:t>Internal QC ~ assessed every test = line at T &amp; Clear Background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500" dirty="0">
                <a:solidFill>
                  <a:schemeClr val="tx1"/>
                </a:solidFill>
              </a:rPr>
              <a:t>Must be recorded with each patient test in Expanse or Meditech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900" dirty="0"/>
          </a:p>
          <a:p>
            <a:r>
              <a:rPr lang="en-US" sz="2900" b="1" dirty="0"/>
              <a:t>Make new sheets with new lot number of Dropper Plus QC.</a:t>
            </a:r>
          </a:p>
          <a:p>
            <a:endParaRPr lang="en-US" sz="2900" dirty="0"/>
          </a:p>
          <a:p>
            <a:r>
              <a:rPr lang="en-US" sz="2900" b="1" dirty="0"/>
              <a:t>Urine QC Open Stability </a:t>
            </a:r>
            <a:r>
              <a:rPr lang="en-US" sz="2900" dirty="0"/>
              <a:t>~ Room Temp – 30 Days; Refrigerator -</a:t>
            </a:r>
          </a:p>
          <a:p>
            <a:r>
              <a:rPr lang="en-US" sz="2900" dirty="0"/>
              <a:t>Expiration Date on Bottle </a:t>
            </a:r>
          </a:p>
          <a:p>
            <a:endParaRPr lang="en-US" sz="2900" dirty="0"/>
          </a:p>
          <a:p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5105400"/>
            <a:ext cx="1626898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Fisher HealthCare Sure-Vue STAT Serum/Urine hCG Test Kit 30/Pk:Healthcare |  Fisher Scientific">
            <a:extLst>
              <a:ext uri="{FF2B5EF4-FFF2-40B4-BE49-F238E27FC236}">
                <a16:creationId xmlns:a16="http://schemas.microsoft.com/office/drawing/2014/main" id="{316ADCBB-01E7-4412-A40D-15CE987E2F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75" y="1704668"/>
            <a:ext cx="1914525" cy="1696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FBDE5D5-21B3-46D8-9CDD-F4A750E3A943}"/>
              </a:ext>
            </a:extLst>
          </p:cNvPr>
          <p:cNvSpPr txBox="1"/>
          <p:nvPr/>
        </p:nvSpPr>
        <p:spPr>
          <a:xfrm>
            <a:off x="685800" y="1560047"/>
            <a:ext cx="6172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Urine Pregnancy Kit MTI#:  0031712</a:t>
            </a:r>
          </a:p>
          <a:p>
            <a:endParaRPr lang="en-US" sz="1600" dirty="0"/>
          </a:p>
          <a:p>
            <a:r>
              <a:rPr lang="en-US" sz="1600" dirty="0"/>
              <a:t>Quantimetrix QC Kit  </a:t>
            </a:r>
          </a:p>
          <a:p>
            <a:r>
              <a:rPr lang="en-US" sz="1600" dirty="0"/>
              <a:t>MTI#: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0029989 (Single set) – Primary Care, Women’s Health, Nephrology &amp; Express Care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0000616 (Set of 5) - Urology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r>
              <a:rPr lang="en-US" sz="1400" dirty="0"/>
              <a:t>		</a:t>
            </a: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834343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2C23A-68F8-4200-BF31-9A62C02DE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Urine Pregnancy</a:t>
            </a:r>
            <a:br>
              <a:rPr lang="en-US" dirty="0"/>
            </a:br>
            <a:r>
              <a:rPr lang="en-US" sz="1800" dirty="0"/>
              <a:t>Mnemonic:  POC Urine Pregnancy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B31179E-F64B-473D-9E43-C5479B108D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81454" y="1600200"/>
            <a:ext cx="5381091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599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1E3BF-F050-41C5-9D8D-61816588F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443" y="406791"/>
            <a:ext cx="8229600" cy="990600"/>
          </a:xfrm>
        </p:spPr>
        <p:txBody>
          <a:bodyPr/>
          <a:lstStyle/>
          <a:p>
            <a:r>
              <a:rPr lang="en-US" dirty="0"/>
              <a:t>HemoCue - </a:t>
            </a:r>
            <a:r>
              <a:rPr lang="en-US" sz="2800" dirty="0"/>
              <a:t>Hemoglobin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D088F-4C9C-48FD-9B2F-7AEEA5B0D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97720"/>
            <a:ext cx="8229600" cy="387928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800" b="1" dirty="0"/>
              <a:t>QC</a:t>
            </a:r>
          </a:p>
          <a:p>
            <a:r>
              <a:rPr lang="en-US" sz="1600" dirty="0"/>
              <a:t>Electronic Self-Test each time it is turned and every 8 hours the meter is left on.</a:t>
            </a:r>
          </a:p>
          <a:p>
            <a:r>
              <a:rPr lang="en-US" sz="1600" dirty="0"/>
              <a:t>2 levels of QC must be run with each new lot of cuvettes, same lot new shipment, new operator and if patient results are questionable.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800" b="1" dirty="0">
                <a:solidFill>
                  <a:srgbClr val="0070C0"/>
                </a:solidFill>
              </a:rPr>
              <a:t>Performing the test</a:t>
            </a:r>
            <a:r>
              <a:rPr lang="en-US" sz="1800" dirty="0"/>
              <a:t>:</a:t>
            </a:r>
          </a:p>
          <a:p>
            <a:r>
              <a:rPr lang="en-US" sz="1600" dirty="0"/>
              <a:t>Cuvettes must be used within 3 minutes after removal from package.</a:t>
            </a:r>
          </a:p>
          <a:p>
            <a:r>
              <a:rPr lang="en-US" sz="1600" dirty="0"/>
              <a:t>Fill the cuvette in one continuous process DO NOT refill!</a:t>
            </a:r>
          </a:p>
          <a:p>
            <a:r>
              <a:rPr lang="en-US" sz="1600" dirty="0"/>
              <a:t>Testing must occur within 10 minutes of filling the cuvette</a:t>
            </a:r>
          </a:p>
          <a:p>
            <a:r>
              <a:rPr lang="en-US" sz="1600" dirty="0"/>
              <a:t>Measuring Range: 0-25.6 g/dL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800" b="1" dirty="0">
                <a:solidFill>
                  <a:srgbClr val="C00000"/>
                </a:solidFill>
              </a:rPr>
              <a:t>Critical Value</a:t>
            </a:r>
          </a:p>
          <a:p>
            <a:r>
              <a:rPr lang="en-US" sz="1600" dirty="0"/>
              <a:t>≤ 8 mg/dL Repeat and notify provider</a:t>
            </a:r>
          </a:p>
          <a:p>
            <a:endParaRPr lang="en-US" sz="1600" dirty="0"/>
          </a:p>
          <a:p>
            <a:pPr marL="0" indent="0" algn="ctr">
              <a:buNone/>
            </a:pPr>
            <a:r>
              <a:rPr lang="en-US" sz="1600" dirty="0">
                <a:solidFill>
                  <a:schemeClr val="accent3">
                    <a:lumMod val="50000"/>
                  </a:schemeClr>
                </a:solidFill>
              </a:rPr>
              <a:t>Maintenance must be performed each day of patient testing.</a:t>
            </a:r>
          </a:p>
          <a:p>
            <a:pPr marL="0" indent="0">
              <a:buNone/>
            </a:pPr>
            <a:endParaRPr lang="en-US" sz="1600" dirty="0"/>
          </a:p>
          <a:p>
            <a:endParaRPr lang="en-US" sz="1600" dirty="0"/>
          </a:p>
          <a:p>
            <a:endParaRPr lang="en-US" dirty="0"/>
          </a:p>
        </p:txBody>
      </p:sp>
      <p:pic>
        <p:nvPicPr>
          <p:cNvPr id="1026" name="Picture 2" descr="Hemocue HemoCue Hb Systems - HemoCue Hemoglobin Hb 201+ Analyzer - 121721">
            <a:extLst>
              <a:ext uri="{FF2B5EF4-FFF2-40B4-BE49-F238E27FC236}">
                <a16:creationId xmlns:a16="http://schemas.microsoft.com/office/drawing/2014/main" id="{17098EE2-BF5E-4E6D-A714-7AFDAB4948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0"/>
            <a:ext cx="170497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7FF4293-E7F7-4588-80C5-2F91B8FF33D1}"/>
              </a:ext>
            </a:extLst>
          </p:cNvPr>
          <p:cNvSpPr txBox="1"/>
          <p:nvPr/>
        </p:nvSpPr>
        <p:spPr>
          <a:xfrm>
            <a:off x="438443" y="1397391"/>
            <a:ext cx="78673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Hemocue Cuvettes (Individually wrapped) MTI#:  0025509</a:t>
            </a:r>
          </a:p>
          <a:p>
            <a:r>
              <a:rPr lang="en-US" dirty="0"/>
              <a:t>Hematrol Normal QC MTI#:  0029311</a:t>
            </a:r>
          </a:p>
          <a:p>
            <a:r>
              <a:rPr lang="en-US" dirty="0"/>
              <a:t>Hematrol Low </a:t>
            </a:r>
            <a:r>
              <a:rPr lang="en-US" sz="1600" dirty="0"/>
              <a:t>QC</a:t>
            </a:r>
            <a:r>
              <a:rPr lang="en-US" dirty="0"/>
              <a:t> MTI#:  002203</a:t>
            </a:r>
          </a:p>
          <a:p>
            <a:r>
              <a:rPr lang="en-US" dirty="0"/>
              <a:t>Lancets (Hemocue only) MTIS#:  0029744</a:t>
            </a:r>
          </a:p>
        </p:txBody>
      </p:sp>
    </p:spTree>
    <p:extLst>
      <p:ext uri="{BB962C8B-B14F-4D97-AF65-F5344CB8AC3E}">
        <p14:creationId xmlns:p14="http://schemas.microsoft.com/office/powerpoint/2010/main" val="3630550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9CFDC-1C8B-469D-8375-DED16B63E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Hemoglobin</a:t>
            </a:r>
            <a:br>
              <a:rPr lang="en-US" dirty="0"/>
            </a:br>
            <a:r>
              <a:rPr lang="en-US" sz="2000" dirty="0"/>
              <a:t>Mnemonic:  POC Hemoglobin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401597E-7A57-4011-AEE5-9B23766726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5627" y="1600200"/>
            <a:ext cx="6072745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8972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1638</TotalTime>
  <Words>1178</Words>
  <Application>Microsoft Office PowerPoint</Application>
  <PresentationFormat>On-screen Show (4:3)</PresentationFormat>
  <Paragraphs>140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Batang</vt:lpstr>
      <vt:lpstr>Arial</vt:lpstr>
      <vt:lpstr>Arial Nova</vt:lpstr>
      <vt:lpstr>Calibri</vt:lpstr>
      <vt:lpstr>Clarity</vt:lpstr>
      <vt:lpstr>Point of Care Testing </vt:lpstr>
      <vt:lpstr>Contour Glucometer</vt:lpstr>
      <vt:lpstr>Glucose Mnemonic:  POC Blood Glucose</vt:lpstr>
      <vt:lpstr>   Sofia 2 influenza  A&amp;B SARS COVID AG, SARS + Flu AG Dual test</vt:lpstr>
      <vt:lpstr>Flu A&amp;B Mnemonic:  POC FLU AB</vt:lpstr>
      <vt:lpstr>Sure-vue hCG urine test</vt:lpstr>
      <vt:lpstr>Urine Pregnancy Mnemonic:  POC Urine Pregnancy</vt:lpstr>
      <vt:lpstr>HemoCue - Hemoglobin</vt:lpstr>
      <vt:lpstr>Hemoglobin Mnemonic:  POC Hemoglobin</vt:lpstr>
      <vt:lpstr>DCA Vantage A1c Analyzer</vt:lpstr>
      <vt:lpstr>HBA1c  Mnemonic:  POC Hemoglobin A1c</vt:lpstr>
      <vt:lpstr>Immunocard Strep A  Ag Kit</vt:lpstr>
      <vt:lpstr>Strep Group A Mnemonic:  POC Group A Strep</vt:lpstr>
      <vt:lpstr>Multistix urine Dipsticks  Manual &amp; Clinitek</vt:lpstr>
      <vt:lpstr>Urinalysis Clinitek Mnemonic:  POC Urinalysis Clinitek</vt:lpstr>
      <vt:lpstr>Urinalysis Manual Mnemonic:  POC Urinalysis Manual</vt:lpstr>
      <vt:lpstr>Urinalysis w/ Micro Mnemonic:  POC Urinalysis w/Micro</vt:lpstr>
      <vt:lpstr>Urinalysis w/ Micro (continued)</vt:lpstr>
    </vt:vector>
  </TitlesOfParts>
  <Company>South County Hospital HealthCare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A1C Now +</dc:title>
  <dc:creator>vdiadmin</dc:creator>
  <cp:lastModifiedBy>Amanda Casavant</cp:lastModifiedBy>
  <cp:revision>62</cp:revision>
  <dcterms:created xsi:type="dcterms:W3CDTF">2019-01-24T13:54:50Z</dcterms:created>
  <dcterms:modified xsi:type="dcterms:W3CDTF">2024-08-09T13:06:44Z</dcterms:modified>
</cp:coreProperties>
</file>